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Lst>
  <p:notesMasterIdLst>
    <p:notesMasterId r:id="rId9"/>
  </p:notesMasterIdLst>
  <p:sldSz cx="14630400" cy="8229600"/>
  <p:notesSz cx="8229600" cy="14630400"/>
  <p:embeddedFontLst>
    <p:embeddedFont>
      <p:font typeface="Inter"/>
      <p:regular r:id="rId14"/>
    </p:embeddedFont>
    <p:embeddedFont>
      <p:font typeface="Inter"/>
      <p:regular r:id="rId15"/>
    </p:embeddedFont>
    <p:embeddedFont>
      <p:font typeface="Inter"/>
      <p:regular r:id="rId16"/>
    </p:embeddedFont>
    <p:embeddedFont>
      <p:font typeface="Inter"/>
      <p:regular r:id="rId17"/>
    </p:embeddedFont>
    <p:embeddedFont>
      <p:font typeface="Inter"/>
      <p:regular r:id="rId18"/>
    </p:embeddedFont>
    <p:embeddedFont>
      <p:font typeface="Inter"/>
      <p:regular r:id="rId19"/>
    </p:embeddedFont>
    <p:embeddedFont>
      <p:font typeface="Inter"/>
      <p:regular r:id="rId20"/>
    </p:embeddedFont>
    <p:embeddedFont>
      <p:font typeface="Inter"/>
      <p:regular r:id="rId21"/>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notesMaster" Target="notesMasters/notesMaster1.xml"/><Relationship Id="rId10" Type="http://schemas.openxmlformats.org/officeDocument/2006/relationships/presProps" Target="presProps.xml"/><Relationship Id="rId11" Type="http://schemas.openxmlformats.org/officeDocument/2006/relationships/viewProps" Target="viewProps.xml"/><Relationship Id="rId12" Type="http://schemas.openxmlformats.org/officeDocument/2006/relationships/theme" Target="theme/theme1.xml"/><Relationship Id="rId13" Type="http://schemas.openxmlformats.org/officeDocument/2006/relationships/tableStyles" Target="tableStyles.xml"/><Relationship Id="rId14" Type="http://schemas.openxmlformats.org/officeDocument/2006/relationships/font" Target="fonts/font1.fntdata"/><Relationship Id="rId15" Type="http://schemas.openxmlformats.org/officeDocument/2006/relationships/font" Target="fonts/font2.fntdata"/><Relationship Id="rId16" Type="http://schemas.openxmlformats.org/officeDocument/2006/relationships/font" Target="fonts/font3.fntdata"/><Relationship Id="rId17" Type="http://schemas.openxmlformats.org/officeDocument/2006/relationships/font" Target="fonts/font4.fntdata"/><Relationship Id="rId18" Type="http://schemas.openxmlformats.org/officeDocument/2006/relationships/font" Target="fonts/font5.fntdata"/><Relationship Id="rId19" Type="http://schemas.openxmlformats.org/officeDocument/2006/relationships/font" Target="fonts/font6.fntdata"/><Relationship Id="rId20" Type="http://schemas.openxmlformats.org/officeDocument/2006/relationships/font" Target="fonts/font7.fntdata"/><Relationship Id="rId21"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slideLayout" Target="../slideLayouts/slideLayout2.xml"/><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slideLayout" Target="../slideLayouts/slideLayout3.xml"/><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slideLayout" Target="../slideLayouts/slideLayout4.xml"/><Relationship Id="rId6"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slideLayout" Target="../slideLayouts/slideLayout5.xml"/><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6.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slideLayout" Target="../slideLayouts/slideLayout7.xml"/><Relationship Id="rId5"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image" Target="../media/image-7-4.png"/><Relationship Id="rId5" Type="http://schemas.openxmlformats.org/officeDocument/2006/relationships/image" Target="../media/image-7-5.png"/><Relationship Id="rId6" Type="http://schemas.openxmlformats.org/officeDocument/2006/relationships/slideLayout" Target="../slideLayouts/slideLayout8.xml"/><Relationship Id="rId7"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2201108"/>
            <a:ext cx="7556421" cy="1417558"/>
          </a:xfrm>
          <a:prstGeom prst="rect">
            <a:avLst/>
          </a:prstGeom>
          <a:noFill/>
          <a:ln/>
        </p:spPr>
        <p:txBody>
          <a:bodyPr wrap="square" lIns="0" tIns="0" rIns="0" bIns="0" rtlCol="0" anchor="t"/>
          <a:lstStyle/>
          <a:p>
            <a:pPr algn="l" indent="0" marL="0">
              <a:lnSpc>
                <a:spcPts val="5550"/>
              </a:lnSpc>
              <a:buNone/>
            </a:pPr>
            <a:r>
              <a:rPr lang="en-US" sz="4450" b="1" dirty="0">
                <a:solidFill>
                  <a:srgbClr val="000000"/>
                </a:solidFill>
                <a:latin typeface="Inter Bold" pitchFamily="34" charset="0"/>
                <a:ea typeface="Inter Bold" pitchFamily="34" charset="-122"/>
                <a:cs typeface="Inter Bold" pitchFamily="34" charset="-120"/>
              </a:rPr>
              <a:t>Introduction to Virtual DOM in React Native</a:t>
            </a:r>
            <a:endParaRPr lang="en-US" sz="4450" dirty="0"/>
          </a:p>
        </p:txBody>
      </p:sp>
      <p:sp>
        <p:nvSpPr>
          <p:cNvPr id="4" name="Text 1"/>
          <p:cNvSpPr/>
          <p:nvPr/>
        </p:nvSpPr>
        <p:spPr>
          <a:xfrm>
            <a:off x="6280190" y="3958828"/>
            <a:ext cx="7556421" cy="1088708"/>
          </a:xfrm>
          <a:prstGeom prst="rect">
            <a:avLst/>
          </a:prstGeom>
          <a:noFill/>
          <a:ln/>
        </p:spPr>
        <p:txBody>
          <a:bodyPr wrap="square" lIns="0" tIns="0" rIns="0" bIns="0" rtlCol="0" anchor="t"/>
          <a:lstStyle/>
          <a:p>
            <a:pPr algn="l" indent="0" marL="0">
              <a:lnSpc>
                <a:spcPts val="2850"/>
              </a:lnSpc>
              <a:buNone/>
            </a:pPr>
            <a:r>
              <a:rPr lang="en-US" sz="1750" dirty="0">
                <a:solidFill>
                  <a:srgbClr val="000000"/>
                </a:solidFill>
                <a:latin typeface="Inter" pitchFamily="34" charset="0"/>
                <a:ea typeface="Inter" pitchFamily="34" charset="-122"/>
                <a:cs typeface="Inter" pitchFamily="34" charset="-120"/>
              </a:rPr>
              <a:t>React Native has revolutionized mobile development with over 100 million downloads in 2024. Its architecture powers apps like Facebook, Instagram, and Airbnb.</a:t>
            </a:r>
            <a:endParaRPr lang="en-US" sz="1750" dirty="0"/>
          </a:p>
        </p:txBody>
      </p:sp>
      <p:sp>
        <p:nvSpPr>
          <p:cNvPr id="5" name="Text 2"/>
          <p:cNvSpPr/>
          <p:nvPr/>
        </p:nvSpPr>
        <p:spPr>
          <a:xfrm>
            <a:off x="6280190" y="5302687"/>
            <a:ext cx="7556421" cy="725805"/>
          </a:xfrm>
          <a:prstGeom prst="rect">
            <a:avLst/>
          </a:prstGeom>
          <a:noFill/>
          <a:ln/>
        </p:spPr>
        <p:txBody>
          <a:bodyPr wrap="square" lIns="0" tIns="0" rIns="0" bIns="0" rtlCol="0" anchor="t"/>
          <a:lstStyle/>
          <a:p>
            <a:pPr algn="l" indent="0" marL="0">
              <a:lnSpc>
                <a:spcPts val="2850"/>
              </a:lnSpc>
              <a:buNone/>
            </a:pPr>
            <a:r>
              <a:rPr lang="en-US" sz="1750" dirty="0">
                <a:solidFill>
                  <a:srgbClr val="000000"/>
                </a:solidFill>
                <a:latin typeface="Inter" pitchFamily="34" charset="0"/>
                <a:ea typeface="Inter" pitchFamily="34" charset="-122"/>
                <a:cs typeface="Inter" pitchFamily="34" charset="-120"/>
              </a:rPr>
              <a:t>Today we'll explore the Virtual DOM, a core concept that drives React Native's performance.</a:t>
            </a:r>
            <a:endParaRPr lang="en-US" sz="1750" dirty="0"/>
          </a:p>
        </p:txBody>
      </p:sp>
      <p:pic>
        <p:nvPicPr>
          <p:cNvPr id="6" name="Image 1" descr="preencoded.png">    </p:cNvPr>
          <p:cNvPicPr>
            <a:picLocks noChangeAspect="1"/>
          </p:cNvPicPr>
          <p:nvPr/>
        </p:nvPicPr>
        <p:blipFill>
          <a:blip r:embed="rId2"/>
          <a:stretch>
            <a:fillRect/>
          </a:stretch>
        </p:blipFill>
        <p:spPr>
          <a:xfrm>
            <a:off x="13307735" y="228600"/>
            <a:ext cx="1094065" cy="426601"/>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1610320"/>
            <a:ext cx="6940272" cy="708779"/>
          </a:xfrm>
          <a:prstGeom prst="rect">
            <a:avLst/>
          </a:prstGeom>
          <a:noFill/>
          <a:ln/>
        </p:spPr>
        <p:txBody>
          <a:bodyPr wrap="none" lIns="0" tIns="0" rIns="0" bIns="0" rtlCol="0" anchor="t"/>
          <a:lstStyle/>
          <a:p>
            <a:pPr algn="l" indent="0" marL="0">
              <a:lnSpc>
                <a:spcPts val="5550"/>
              </a:lnSpc>
              <a:buNone/>
            </a:pPr>
            <a:r>
              <a:rPr lang="en-US" sz="4450" b="1" dirty="0">
                <a:solidFill>
                  <a:srgbClr val="000000"/>
                </a:solidFill>
                <a:latin typeface="Inter Bold" pitchFamily="34" charset="0"/>
                <a:ea typeface="Inter Bold" pitchFamily="34" charset="-122"/>
                <a:cs typeface="Inter Bold" pitchFamily="34" charset="-120"/>
              </a:rPr>
              <a:t>What is the Virtual DOM?</a:t>
            </a:r>
            <a:endParaRPr lang="en-US" sz="4450" dirty="0"/>
          </a:p>
        </p:txBody>
      </p:sp>
      <p:sp>
        <p:nvSpPr>
          <p:cNvPr id="4" name="Shape 1"/>
          <p:cNvSpPr/>
          <p:nvPr/>
        </p:nvSpPr>
        <p:spPr>
          <a:xfrm>
            <a:off x="6280190" y="2659261"/>
            <a:ext cx="3664863" cy="2047994"/>
          </a:xfrm>
          <a:prstGeom prst="roundRect">
            <a:avLst>
              <a:gd name="adj" fmla="val 4652"/>
            </a:avLst>
          </a:prstGeom>
          <a:solidFill>
            <a:srgbClr val="FBE1D0"/>
          </a:solidFill>
          <a:ln w="7620">
            <a:solidFill>
              <a:srgbClr val="E1C7B6"/>
            </a:solidFill>
            <a:prstDash val="solid"/>
          </a:ln>
        </p:spPr>
      </p:sp>
      <p:sp>
        <p:nvSpPr>
          <p:cNvPr id="5" name="Text 2"/>
          <p:cNvSpPr/>
          <p:nvPr/>
        </p:nvSpPr>
        <p:spPr>
          <a:xfrm>
            <a:off x="6514624" y="2893695"/>
            <a:ext cx="3195995" cy="354330"/>
          </a:xfrm>
          <a:prstGeom prst="rect">
            <a:avLst/>
          </a:prstGeom>
          <a:noFill/>
          <a:ln/>
        </p:spPr>
        <p:txBody>
          <a:bodyPr wrap="none" lIns="0" tIns="0" rIns="0" bIns="0" rtlCol="0" anchor="t"/>
          <a:lstStyle/>
          <a:p>
            <a:pPr algn="l" indent="0" marL="0">
              <a:lnSpc>
                <a:spcPts val="2750"/>
              </a:lnSpc>
              <a:buNone/>
            </a:pPr>
            <a:r>
              <a:rPr lang="en-US" sz="2200" b="1" dirty="0">
                <a:solidFill>
                  <a:srgbClr val="000000"/>
                </a:solidFill>
                <a:latin typeface="Inter Bold" pitchFamily="34" charset="0"/>
                <a:ea typeface="Inter Bold" pitchFamily="34" charset="-122"/>
                <a:cs typeface="Inter Bold" pitchFamily="34" charset="-120"/>
              </a:rPr>
              <a:t>Lightweight JavaScript</a:t>
            </a:r>
            <a:endParaRPr lang="en-US" sz="2200" dirty="0"/>
          </a:p>
        </p:txBody>
      </p:sp>
      <p:sp>
        <p:nvSpPr>
          <p:cNvPr id="6" name="Text 3"/>
          <p:cNvSpPr/>
          <p:nvPr/>
        </p:nvSpPr>
        <p:spPr>
          <a:xfrm>
            <a:off x="6514624" y="3384113"/>
            <a:ext cx="3195995" cy="1088708"/>
          </a:xfrm>
          <a:prstGeom prst="rect">
            <a:avLst/>
          </a:prstGeom>
          <a:noFill/>
          <a:ln/>
        </p:spPr>
        <p:txBody>
          <a:bodyPr wrap="square" lIns="0" tIns="0" rIns="0" bIns="0" rtlCol="0" anchor="t"/>
          <a:lstStyle/>
          <a:p>
            <a:pPr algn="l" indent="0" marL="0">
              <a:lnSpc>
                <a:spcPts val="2850"/>
              </a:lnSpc>
              <a:buNone/>
            </a:pPr>
            <a:r>
              <a:rPr lang="en-US" sz="1750" dirty="0">
                <a:solidFill>
                  <a:srgbClr val="000000"/>
                </a:solidFill>
                <a:latin typeface="Inter" pitchFamily="34" charset="0"/>
                <a:ea typeface="Inter" pitchFamily="34" charset="-122"/>
                <a:cs typeface="Inter" pitchFamily="34" charset="-120"/>
              </a:rPr>
              <a:t>A memory-efficient JavaScript representation of your app's user interface.</a:t>
            </a:r>
            <a:endParaRPr lang="en-US" sz="1750" dirty="0"/>
          </a:p>
        </p:txBody>
      </p:sp>
      <p:sp>
        <p:nvSpPr>
          <p:cNvPr id="7" name="Shape 4"/>
          <p:cNvSpPr/>
          <p:nvPr/>
        </p:nvSpPr>
        <p:spPr>
          <a:xfrm>
            <a:off x="10171867" y="2659261"/>
            <a:ext cx="3664863" cy="2047994"/>
          </a:xfrm>
          <a:prstGeom prst="roundRect">
            <a:avLst>
              <a:gd name="adj" fmla="val 4652"/>
            </a:avLst>
          </a:prstGeom>
          <a:solidFill>
            <a:srgbClr val="FBE1D0"/>
          </a:solidFill>
          <a:ln w="7620">
            <a:solidFill>
              <a:srgbClr val="E1C7B6"/>
            </a:solidFill>
            <a:prstDash val="solid"/>
          </a:ln>
        </p:spPr>
      </p:sp>
      <p:sp>
        <p:nvSpPr>
          <p:cNvPr id="8" name="Text 5"/>
          <p:cNvSpPr/>
          <p:nvPr/>
        </p:nvSpPr>
        <p:spPr>
          <a:xfrm>
            <a:off x="10406301" y="2893695"/>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000000"/>
                </a:solidFill>
                <a:latin typeface="Inter Bold" pitchFamily="34" charset="0"/>
                <a:ea typeface="Inter Bold" pitchFamily="34" charset="-122"/>
                <a:cs typeface="Inter Bold" pitchFamily="34" charset="-120"/>
              </a:rPr>
              <a:t>Mirror of Real DOM</a:t>
            </a:r>
            <a:endParaRPr lang="en-US" sz="2200" dirty="0"/>
          </a:p>
        </p:txBody>
      </p:sp>
      <p:sp>
        <p:nvSpPr>
          <p:cNvPr id="9" name="Text 6"/>
          <p:cNvSpPr/>
          <p:nvPr/>
        </p:nvSpPr>
        <p:spPr>
          <a:xfrm>
            <a:off x="10406301" y="3384113"/>
            <a:ext cx="3195995" cy="1088708"/>
          </a:xfrm>
          <a:prstGeom prst="rect">
            <a:avLst/>
          </a:prstGeom>
          <a:noFill/>
          <a:ln/>
        </p:spPr>
        <p:txBody>
          <a:bodyPr wrap="square" lIns="0" tIns="0" rIns="0" bIns="0" rtlCol="0" anchor="t"/>
          <a:lstStyle/>
          <a:p>
            <a:pPr algn="l" indent="0" marL="0">
              <a:lnSpc>
                <a:spcPts val="2850"/>
              </a:lnSpc>
              <a:buNone/>
            </a:pPr>
            <a:r>
              <a:rPr lang="en-US" sz="1750" dirty="0">
                <a:solidFill>
                  <a:srgbClr val="000000"/>
                </a:solidFill>
                <a:latin typeface="Inter" pitchFamily="34" charset="0"/>
                <a:ea typeface="Inter" pitchFamily="34" charset="-122"/>
                <a:cs typeface="Inter" pitchFamily="34" charset="-120"/>
              </a:rPr>
              <a:t>Creates a virtual copy of the actual UI that can be manipulated faster.</a:t>
            </a:r>
            <a:endParaRPr lang="en-US" sz="1750" dirty="0"/>
          </a:p>
        </p:txBody>
      </p:sp>
      <p:sp>
        <p:nvSpPr>
          <p:cNvPr id="10" name="Shape 7"/>
          <p:cNvSpPr/>
          <p:nvPr/>
        </p:nvSpPr>
        <p:spPr>
          <a:xfrm>
            <a:off x="6280190" y="4934069"/>
            <a:ext cx="7556421" cy="1685092"/>
          </a:xfrm>
          <a:prstGeom prst="roundRect">
            <a:avLst>
              <a:gd name="adj" fmla="val 5654"/>
            </a:avLst>
          </a:prstGeom>
          <a:solidFill>
            <a:srgbClr val="FBE1D0"/>
          </a:solidFill>
          <a:ln w="7620">
            <a:solidFill>
              <a:srgbClr val="E1C7B6"/>
            </a:solidFill>
            <a:prstDash val="solid"/>
          </a:ln>
        </p:spPr>
      </p:sp>
      <p:sp>
        <p:nvSpPr>
          <p:cNvPr id="11" name="Text 8"/>
          <p:cNvSpPr/>
          <p:nvPr/>
        </p:nvSpPr>
        <p:spPr>
          <a:xfrm>
            <a:off x="6514624" y="5168503"/>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000000"/>
                </a:solidFill>
                <a:latin typeface="Inter Bold" pitchFamily="34" charset="0"/>
                <a:ea typeface="Inter Bold" pitchFamily="34" charset="-122"/>
                <a:cs typeface="Inter Bold" pitchFamily="34" charset="-120"/>
              </a:rPr>
              <a:t>React Innovation</a:t>
            </a:r>
            <a:endParaRPr lang="en-US" sz="2200" dirty="0"/>
          </a:p>
        </p:txBody>
      </p:sp>
      <p:sp>
        <p:nvSpPr>
          <p:cNvPr id="12" name="Text 9"/>
          <p:cNvSpPr/>
          <p:nvPr/>
        </p:nvSpPr>
        <p:spPr>
          <a:xfrm>
            <a:off x="6514624" y="5658922"/>
            <a:ext cx="7087553" cy="725805"/>
          </a:xfrm>
          <a:prstGeom prst="rect">
            <a:avLst/>
          </a:prstGeom>
          <a:noFill/>
          <a:ln/>
        </p:spPr>
        <p:txBody>
          <a:bodyPr wrap="square" lIns="0" tIns="0" rIns="0" bIns="0" rtlCol="0" anchor="t"/>
          <a:lstStyle/>
          <a:p>
            <a:pPr algn="l" indent="0" marL="0">
              <a:lnSpc>
                <a:spcPts val="2850"/>
              </a:lnSpc>
              <a:buNone/>
            </a:pPr>
            <a:r>
              <a:rPr lang="en-US" sz="1750" dirty="0">
                <a:solidFill>
                  <a:srgbClr val="000000"/>
                </a:solidFill>
                <a:latin typeface="Inter" pitchFamily="34" charset="0"/>
                <a:ea typeface="Inter" pitchFamily="34" charset="-122"/>
                <a:cs typeface="Inter" pitchFamily="34" charset="-120"/>
              </a:rPr>
              <a:t>First proposed by the React team in 2013 to solve UI performance challenges.</a:t>
            </a:r>
            <a:endParaRPr lang="en-US" sz="1750" dirty="0"/>
          </a:p>
        </p:txBody>
      </p:sp>
      <p:pic>
        <p:nvPicPr>
          <p:cNvPr id="13" name="Image 1" descr="preencoded.png">    </p:cNvPr>
          <p:cNvPicPr>
            <a:picLocks noChangeAspect="1"/>
          </p:cNvPicPr>
          <p:nvPr/>
        </p:nvPicPr>
        <p:blipFill>
          <a:blip r:embed="rId2"/>
          <a:stretch>
            <a:fillRect/>
          </a:stretch>
        </p:blipFill>
        <p:spPr>
          <a:xfrm>
            <a:off x="13307735" y="228600"/>
            <a:ext cx="1094065" cy="426601"/>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268260"/>
          </a:xfrm>
          <a:prstGeom prst="rect">
            <a:avLst/>
          </a:prstGeom>
        </p:spPr>
      </p:pic>
      <p:sp>
        <p:nvSpPr>
          <p:cNvPr id="3" name="Text 0"/>
          <p:cNvSpPr/>
          <p:nvPr/>
        </p:nvSpPr>
        <p:spPr>
          <a:xfrm>
            <a:off x="793790" y="3196233"/>
            <a:ext cx="12755880" cy="566976"/>
          </a:xfrm>
          <a:prstGeom prst="rect">
            <a:avLst/>
          </a:prstGeom>
          <a:noFill/>
          <a:ln/>
        </p:spPr>
        <p:txBody>
          <a:bodyPr wrap="none" lIns="0" tIns="0" rIns="0" bIns="0" rtlCol="0" anchor="t"/>
          <a:lstStyle/>
          <a:p>
            <a:pPr algn="l" indent="0" marL="0">
              <a:lnSpc>
                <a:spcPts val="4450"/>
              </a:lnSpc>
              <a:buNone/>
            </a:pPr>
            <a:r>
              <a:rPr lang="en-US" sz="3550" b="1" dirty="0">
                <a:solidFill>
                  <a:srgbClr val="000000"/>
                </a:solidFill>
                <a:latin typeface="Inter Bold" pitchFamily="34" charset="0"/>
                <a:ea typeface="Inter Bold" pitchFamily="34" charset="-122"/>
                <a:cs typeface="Inter Bold" pitchFamily="34" charset="-120"/>
              </a:rPr>
              <a:t>Why Virtual DOM? The Problem with Native DOM Updates</a:t>
            </a:r>
            <a:endParaRPr lang="en-US" sz="3550" dirty="0"/>
          </a:p>
        </p:txBody>
      </p:sp>
      <p:pic>
        <p:nvPicPr>
          <p:cNvPr id="4" name="Image 1" descr="preencoded.png">    </p:cNvPr>
          <p:cNvPicPr>
            <a:picLocks noChangeAspect="1"/>
          </p:cNvPicPr>
          <p:nvPr/>
        </p:nvPicPr>
        <p:blipFill>
          <a:blip r:embed="rId2"/>
          <a:stretch>
            <a:fillRect/>
          </a:stretch>
        </p:blipFill>
        <p:spPr>
          <a:xfrm>
            <a:off x="793790" y="4035385"/>
            <a:ext cx="907256" cy="1088708"/>
          </a:xfrm>
          <a:prstGeom prst="rect">
            <a:avLst/>
          </a:prstGeom>
        </p:spPr>
      </p:pic>
      <p:sp>
        <p:nvSpPr>
          <p:cNvPr id="5" name="Text 1"/>
          <p:cNvSpPr/>
          <p:nvPr/>
        </p:nvSpPr>
        <p:spPr>
          <a:xfrm>
            <a:off x="1973223" y="4216837"/>
            <a:ext cx="2287786" cy="283488"/>
          </a:xfrm>
          <a:prstGeom prst="rect">
            <a:avLst/>
          </a:prstGeom>
          <a:noFill/>
          <a:ln/>
        </p:spPr>
        <p:txBody>
          <a:bodyPr wrap="none" lIns="0" tIns="0" rIns="0" bIns="0" rtlCol="0" anchor="t"/>
          <a:lstStyle/>
          <a:p>
            <a:pPr algn="l" indent="0" marL="0">
              <a:lnSpc>
                <a:spcPts val="2200"/>
              </a:lnSpc>
              <a:buNone/>
            </a:pPr>
            <a:r>
              <a:rPr lang="en-US" sz="1750" b="1" dirty="0">
                <a:solidFill>
                  <a:srgbClr val="000000"/>
                </a:solidFill>
                <a:latin typeface="Inter Bold" pitchFamily="34" charset="0"/>
                <a:ea typeface="Inter Bold" pitchFamily="34" charset="-122"/>
                <a:cs typeface="Inter Bold" pitchFamily="34" charset="-120"/>
              </a:rPr>
              <a:t>Slow Native Updates</a:t>
            </a:r>
            <a:endParaRPr lang="en-US" sz="1750" dirty="0"/>
          </a:p>
        </p:txBody>
      </p:sp>
      <p:sp>
        <p:nvSpPr>
          <p:cNvPr id="6" name="Text 2"/>
          <p:cNvSpPr/>
          <p:nvPr/>
        </p:nvSpPr>
        <p:spPr>
          <a:xfrm>
            <a:off x="1973223" y="4609148"/>
            <a:ext cx="11863387" cy="290274"/>
          </a:xfrm>
          <a:prstGeom prst="rect">
            <a:avLst/>
          </a:prstGeom>
          <a:noFill/>
          <a:ln/>
        </p:spPr>
        <p:txBody>
          <a:bodyPr wrap="none" lIns="0" tIns="0" rIns="0" bIns="0" rtlCol="0" anchor="t"/>
          <a:lstStyle/>
          <a:p>
            <a:pPr algn="l" indent="0" marL="0">
              <a:lnSpc>
                <a:spcPts val="2250"/>
              </a:lnSpc>
              <a:buNone/>
            </a:pPr>
            <a:r>
              <a:rPr lang="en-US" sz="1400" dirty="0">
                <a:solidFill>
                  <a:srgbClr val="000000"/>
                </a:solidFill>
                <a:latin typeface="Inter" pitchFamily="34" charset="0"/>
                <a:ea typeface="Inter" pitchFamily="34" charset="-122"/>
                <a:cs typeface="Inter" pitchFamily="34" charset="-120"/>
              </a:rPr>
              <a:t>Direct UI manipulation is resource-intensive and inefficient.</a:t>
            </a:r>
            <a:endParaRPr lang="en-US" sz="1400" dirty="0"/>
          </a:p>
        </p:txBody>
      </p:sp>
      <p:pic>
        <p:nvPicPr>
          <p:cNvPr id="7" name="Image 2" descr="preencoded.png">    </p:cNvPr>
          <p:cNvPicPr>
            <a:picLocks noChangeAspect="1"/>
          </p:cNvPicPr>
          <p:nvPr/>
        </p:nvPicPr>
        <p:blipFill>
          <a:blip r:embed="rId3"/>
          <a:stretch>
            <a:fillRect/>
          </a:stretch>
        </p:blipFill>
        <p:spPr>
          <a:xfrm>
            <a:off x="793790" y="5124093"/>
            <a:ext cx="907256" cy="1088708"/>
          </a:xfrm>
          <a:prstGeom prst="rect">
            <a:avLst/>
          </a:prstGeom>
        </p:spPr>
      </p:pic>
      <p:sp>
        <p:nvSpPr>
          <p:cNvPr id="8" name="Text 3"/>
          <p:cNvSpPr/>
          <p:nvPr/>
        </p:nvSpPr>
        <p:spPr>
          <a:xfrm>
            <a:off x="1973223" y="5305544"/>
            <a:ext cx="2814638" cy="283488"/>
          </a:xfrm>
          <a:prstGeom prst="rect">
            <a:avLst/>
          </a:prstGeom>
          <a:noFill/>
          <a:ln/>
        </p:spPr>
        <p:txBody>
          <a:bodyPr wrap="none" lIns="0" tIns="0" rIns="0" bIns="0" rtlCol="0" anchor="t"/>
          <a:lstStyle/>
          <a:p>
            <a:pPr algn="l" indent="0" marL="0">
              <a:lnSpc>
                <a:spcPts val="2200"/>
              </a:lnSpc>
              <a:buNone/>
            </a:pPr>
            <a:r>
              <a:rPr lang="en-US" sz="1750" b="1" dirty="0">
                <a:solidFill>
                  <a:srgbClr val="000000"/>
                </a:solidFill>
                <a:latin typeface="Inter Bold" pitchFamily="34" charset="0"/>
                <a:ea typeface="Inter Bold" pitchFamily="34" charset="-122"/>
                <a:cs typeface="Inter Bold" pitchFamily="34" charset="-120"/>
              </a:rPr>
              <a:t>Performance Bottlenecks</a:t>
            </a:r>
            <a:endParaRPr lang="en-US" sz="1750" dirty="0"/>
          </a:p>
        </p:txBody>
      </p:sp>
      <p:sp>
        <p:nvSpPr>
          <p:cNvPr id="9" name="Text 4"/>
          <p:cNvSpPr/>
          <p:nvPr/>
        </p:nvSpPr>
        <p:spPr>
          <a:xfrm>
            <a:off x="1973223" y="5697855"/>
            <a:ext cx="11863387" cy="290274"/>
          </a:xfrm>
          <a:prstGeom prst="rect">
            <a:avLst/>
          </a:prstGeom>
          <a:noFill/>
          <a:ln/>
        </p:spPr>
        <p:txBody>
          <a:bodyPr wrap="none" lIns="0" tIns="0" rIns="0" bIns="0" rtlCol="0" anchor="t"/>
          <a:lstStyle/>
          <a:p>
            <a:pPr algn="l" indent="0" marL="0">
              <a:lnSpc>
                <a:spcPts val="2250"/>
              </a:lnSpc>
              <a:buNone/>
            </a:pPr>
            <a:r>
              <a:rPr lang="en-US" sz="1400" dirty="0">
                <a:solidFill>
                  <a:srgbClr val="000000"/>
                </a:solidFill>
                <a:latin typeface="Inter" pitchFamily="34" charset="0"/>
                <a:ea typeface="Inter" pitchFamily="34" charset="-122"/>
                <a:cs typeface="Inter" pitchFamily="34" charset="-120"/>
              </a:rPr>
              <a:t>Manipulating real DOM elements creates lag in user experience.</a:t>
            </a:r>
            <a:endParaRPr lang="en-US" sz="1400" dirty="0"/>
          </a:p>
        </p:txBody>
      </p:sp>
      <p:pic>
        <p:nvPicPr>
          <p:cNvPr id="10" name="Image 3" descr="preencoded.png">    </p:cNvPr>
          <p:cNvPicPr>
            <a:picLocks noChangeAspect="1"/>
          </p:cNvPicPr>
          <p:nvPr/>
        </p:nvPicPr>
        <p:blipFill>
          <a:blip r:embed="rId4"/>
          <a:stretch>
            <a:fillRect/>
          </a:stretch>
        </p:blipFill>
        <p:spPr>
          <a:xfrm>
            <a:off x="793790" y="6212800"/>
            <a:ext cx="907256" cy="1088708"/>
          </a:xfrm>
          <a:prstGeom prst="rect">
            <a:avLst/>
          </a:prstGeom>
        </p:spPr>
      </p:pic>
      <p:sp>
        <p:nvSpPr>
          <p:cNvPr id="11" name="Text 5"/>
          <p:cNvSpPr/>
          <p:nvPr/>
        </p:nvSpPr>
        <p:spPr>
          <a:xfrm>
            <a:off x="1973223" y="6394252"/>
            <a:ext cx="2268260" cy="283488"/>
          </a:xfrm>
          <a:prstGeom prst="rect">
            <a:avLst/>
          </a:prstGeom>
          <a:noFill/>
          <a:ln/>
        </p:spPr>
        <p:txBody>
          <a:bodyPr wrap="none" lIns="0" tIns="0" rIns="0" bIns="0" rtlCol="0" anchor="t"/>
          <a:lstStyle/>
          <a:p>
            <a:pPr algn="l" indent="0" marL="0">
              <a:lnSpc>
                <a:spcPts val="2200"/>
              </a:lnSpc>
              <a:buNone/>
            </a:pPr>
            <a:r>
              <a:rPr lang="en-US" sz="1750" b="1" dirty="0">
                <a:solidFill>
                  <a:srgbClr val="000000"/>
                </a:solidFill>
                <a:latin typeface="Inter Bold" pitchFamily="34" charset="0"/>
                <a:ea typeface="Inter Bold" pitchFamily="34" charset="-122"/>
                <a:cs typeface="Inter Bold" pitchFamily="34" charset="-120"/>
              </a:rPr>
              <a:t>Real-World Impact</a:t>
            </a:r>
            <a:endParaRPr lang="en-US" sz="1750" dirty="0"/>
          </a:p>
        </p:txBody>
      </p:sp>
      <p:sp>
        <p:nvSpPr>
          <p:cNvPr id="12" name="Text 6"/>
          <p:cNvSpPr/>
          <p:nvPr/>
        </p:nvSpPr>
        <p:spPr>
          <a:xfrm>
            <a:off x="1973223" y="6786562"/>
            <a:ext cx="11863387" cy="290274"/>
          </a:xfrm>
          <a:prstGeom prst="rect">
            <a:avLst/>
          </a:prstGeom>
          <a:noFill/>
          <a:ln/>
        </p:spPr>
        <p:txBody>
          <a:bodyPr wrap="none" lIns="0" tIns="0" rIns="0" bIns="0" rtlCol="0" anchor="t"/>
          <a:lstStyle/>
          <a:p>
            <a:pPr algn="l" indent="0" marL="0">
              <a:lnSpc>
                <a:spcPts val="2250"/>
              </a:lnSpc>
              <a:buNone/>
            </a:pPr>
            <a:r>
              <a:rPr lang="en-US" sz="1400" dirty="0">
                <a:solidFill>
                  <a:srgbClr val="000000"/>
                </a:solidFill>
                <a:latin typeface="Inter" pitchFamily="34" charset="0"/>
                <a:ea typeface="Inter" pitchFamily="34" charset="-122"/>
                <a:cs typeface="Inter" pitchFamily="34" charset="-120"/>
              </a:rPr>
              <a:t>Large lists in traditional mobile apps can lag up to 300ms.</a:t>
            </a:r>
            <a:endParaRPr lang="en-US" sz="14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1434227"/>
            <a:ext cx="7556421" cy="1417558"/>
          </a:xfrm>
          <a:prstGeom prst="rect">
            <a:avLst/>
          </a:prstGeom>
          <a:noFill/>
          <a:ln/>
        </p:spPr>
        <p:txBody>
          <a:bodyPr wrap="square" lIns="0" tIns="0" rIns="0" bIns="0" rtlCol="0" anchor="t"/>
          <a:lstStyle/>
          <a:p>
            <a:pPr algn="l" indent="0" marL="0">
              <a:lnSpc>
                <a:spcPts val="5550"/>
              </a:lnSpc>
              <a:buNone/>
            </a:pPr>
            <a:r>
              <a:rPr lang="en-US" sz="4450" b="1" dirty="0">
                <a:solidFill>
                  <a:srgbClr val="000000"/>
                </a:solidFill>
                <a:latin typeface="Inter Bold" pitchFamily="34" charset="0"/>
                <a:ea typeface="Inter Bold" pitchFamily="34" charset="-122"/>
                <a:cs typeface="Inter Bold" pitchFamily="34" charset="-120"/>
              </a:rPr>
              <a:t>How the Virtual DOM Works in React Native</a:t>
            </a:r>
            <a:endParaRPr lang="en-US" sz="4450" dirty="0"/>
          </a:p>
        </p:txBody>
      </p:sp>
      <p:sp>
        <p:nvSpPr>
          <p:cNvPr id="4" name="Shape 1"/>
          <p:cNvSpPr/>
          <p:nvPr/>
        </p:nvSpPr>
        <p:spPr>
          <a:xfrm>
            <a:off x="6280190" y="3191947"/>
            <a:ext cx="170021" cy="853321"/>
          </a:xfrm>
          <a:prstGeom prst="roundRect">
            <a:avLst>
              <a:gd name="adj" fmla="val 56033"/>
            </a:avLst>
          </a:prstGeom>
          <a:solidFill>
            <a:srgbClr val="FBE1D0"/>
          </a:solidFill>
          <a:ln w="7620">
            <a:solidFill>
              <a:srgbClr val="E1C7B6"/>
            </a:solidFill>
            <a:prstDash val="solid"/>
          </a:ln>
        </p:spPr>
      </p:sp>
      <p:sp>
        <p:nvSpPr>
          <p:cNvPr id="5" name="Text 2"/>
          <p:cNvSpPr/>
          <p:nvPr/>
        </p:nvSpPr>
        <p:spPr>
          <a:xfrm>
            <a:off x="6790373" y="3191947"/>
            <a:ext cx="4100751" cy="354330"/>
          </a:xfrm>
          <a:prstGeom prst="rect">
            <a:avLst/>
          </a:prstGeom>
          <a:noFill/>
          <a:ln/>
        </p:spPr>
        <p:txBody>
          <a:bodyPr wrap="none" lIns="0" tIns="0" rIns="0" bIns="0" rtlCol="0" anchor="t"/>
          <a:lstStyle/>
          <a:p>
            <a:pPr algn="l" indent="0" marL="0">
              <a:lnSpc>
                <a:spcPts val="2750"/>
              </a:lnSpc>
              <a:buNone/>
            </a:pPr>
            <a:r>
              <a:rPr lang="en-US" sz="2200" b="1" dirty="0">
                <a:solidFill>
                  <a:srgbClr val="000000"/>
                </a:solidFill>
                <a:latin typeface="Inter Bold" pitchFamily="34" charset="0"/>
                <a:ea typeface="Inter Bold" pitchFamily="34" charset="-122"/>
                <a:cs typeface="Inter Bold" pitchFamily="34" charset="-120"/>
              </a:rPr>
              <a:t>Create Virtual Representation</a:t>
            </a:r>
            <a:endParaRPr lang="en-US" sz="2200" dirty="0"/>
          </a:p>
        </p:txBody>
      </p:sp>
      <p:sp>
        <p:nvSpPr>
          <p:cNvPr id="6" name="Text 3"/>
          <p:cNvSpPr/>
          <p:nvPr/>
        </p:nvSpPr>
        <p:spPr>
          <a:xfrm>
            <a:off x="6790373" y="3682365"/>
            <a:ext cx="7046238" cy="362903"/>
          </a:xfrm>
          <a:prstGeom prst="rect">
            <a:avLst/>
          </a:prstGeom>
          <a:noFill/>
          <a:ln/>
        </p:spPr>
        <p:txBody>
          <a:bodyPr wrap="none" lIns="0" tIns="0" rIns="0" bIns="0" rtlCol="0" anchor="t"/>
          <a:lstStyle/>
          <a:p>
            <a:pPr algn="l" indent="0" marL="0">
              <a:lnSpc>
                <a:spcPts val="2850"/>
              </a:lnSpc>
              <a:buNone/>
            </a:pPr>
            <a:r>
              <a:rPr lang="en-US" sz="1750" dirty="0">
                <a:solidFill>
                  <a:srgbClr val="000000"/>
                </a:solidFill>
                <a:latin typeface="Inter" pitchFamily="34" charset="0"/>
                <a:ea typeface="Inter" pitchFamily="34" charset="-122"/>
                <a:cs typeface="Inter" pitchFamily="34" charset="-120"/>
              </a:rPr>
              <a:t>React builds a lightweight JavaScript copy of the UI in memory.</a:t>
            </a:r>
            <a:endParaRPr lang="en-US" sz="1750" dirty="0"/>
          </a:p>
        </p:txBody>
      </p:sp>
      <p:sp>
        <p:nvSpPr>
          <p:cNvPr id="7" name="Shape 4"/>
          <p:cNvSpPr/>
          <p:nvPr/>
        </p:nvSpPr>
        <p:spPr>
          <a:xfrm>
            <a:off x="6620351" y="4272082"/>
            <a:ext cx="170021" cy="1216223"/>
          </a:xfrm>
          <a:prstGeom prst="roundRect">
            <a:avLst>
              <a:gd name="adj" fmla="val 56033"/>
            </a:avLst>
          </a:prstGeom>
          <a:solidFill>
            <a:srgbClr val="FBE1D0"/>
          </a:solidFill>
          <a:ln w="7620">
            <a:solidFill>
              <a:srgbClr val="E1C7B6"/>
            </a:solidFill>
            <a:prstDash val="solid"/>
          </a:ln>
        </p:spPr>
      </p:sp>
      <p:sp>
        <p:nvSpPr>
          <p:cNvPr id="8" name="Text 5"/>
          <p:cNvSpPr/>
          <p:nvPr/>
        </p:nvSpPr>
        <p:spPr>
          <a:xfrm>
            <a:off x="7130534" y="4272082"/>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000000"/>
                </a:solidFill>
                <a:latin typeface="Inter Bold" pitchFamily="34" charset="0"/>
                <a:ea typeface="Inter Bold" pitchFamily="34" charset="-122"/>
                <a:cs typeface="Inter Bold" pitchFamily="34" charset="-120"/>
              </a:rPr>
              <a:t>Diff Changes</a:t>
            </a:r>
            <a:endParaRPr lang="en-US" sz="2200" dirty="0"/>
          </a:p>
        </p:txBody>
      </p:sp>
      <p:sp>
        <p:nvSpPr>
          <p:cNvPr id="9" name="Text 6"/>
          <p:cNvSpPr/>
          <p:nvPr/>
        </p:nvSpPr>
        <p:spPr>
          <a:xfrm>
            <a:off x="7130534" y="4762500"/>
            <a:ext cx="6706076" cy="725805"/>
          </a:xfrm>
          <a:prstGeom prst="rect">
            <a:avLst/>
          </a:prstGeom>
          <a:noFill/>
          <a:ln/>
        </p:spPr>
        <p:txBody>
          <a:bodyPr wrap="square" lIns="0" tIns="0" rIns="0" bIns="0" rtlCol="0" anchor="t"/>
          <a:lstStyle/>
          <a:p>
            <a:pPr algn="l" indent="0" marL="0">
              <a:lnSpc>
                <a:spcPts val="2850"/>
              </a:lnSpc>
              <a:buNone/>
            </a:pPr>
            <a:r>
              <a:rPr lang="en-US" sz="1750" dirty="0">
                <a:solidFill>
                  <a:srgbClr val="000000"/>
                </a:solidFill>
                <a:latin typeface="Inter" pitchFamily="34" charset="0"/>
                <a:ea typeface="Inter" pitchFamily="34" charset="-122"/>
                <a:cs typeface="Inter" pitchFamily="34" charset="-120"/>
              </a:rPr>
              <a:t>When state changes, React compares old and new Virtual DOMs.</a:t>
            </a:r>
            <a:endParaRPr lang="en-US" sz="1750" dirty="0"/>
          </a:p>
        </p:txBody>
      </p:sp>
      <p:sp>
        <p:nvSpPr>
          <p:cNvPr id="10" name="Shape 7"/>
          <p:cNvSpPr/>
          <p:nvPr/>
        </p:nvSpPr>
        <p:spPr>
          <a:xfrm>
            <a:off x="6960632" y="5715119"/>
            <a:ext cx="170021" cy="853321"/>
          </a:xfrm>
          <a:prstGeom prst="roundRect">
            <a:avLst>
              <a:gd name="adj" fmla="val 56033"/>
            </a:avLst>
          </a:prstGeom>
          <a:solidFill>
            <a:srgbClr val="FBE1D0"/>
          </a:solidFill>
          <a:ln w="7620">
            <a:solidFill>
              <a:srgbClr val="E1C7B6"/>
            </a:solidFill>
            <a:prstDash val="solid"/>
          </a:ln>
        </p:spPr>
      </p:sp>
      <p:sp>
        <p:nvSpPr>
          <p:cNvPr id="11" name="Text 8"/>
          <p:cNvSpPr/>
          <p:nvPr/>
        </p:nvSpPr>
        <p:spPr>
          <a:xfrm>
            <a:off x="7470815" y="5715119"/>
            <a:ext cx="3837623" cy="354330"/>
          </a:xfrm>
          <a:prstGeom prst="rect">
            <a:avLst/>
          </a:prstGeom>
          <a:noFill/>
          <a:ln/>
        </p:spPr>
        <p:txBody>
          <a:bodyPr wrap="none" lIns="0" tIns="0" rIns="0" bIns="0" rtlCol="0" anchor="t"/>
          <a:lstStyle/>
          <a:p>
            <a:pPr algn="l" indent="0" marL="0">
              <a:lnSpc>
                <a:spcPts val="2750"/>
              </a:lnSpc>
              <a:buNone/>
            </a:pPr>
            <a:r>
              <a:rPr lang="en-US" sz="2200" b="1" dirty="0">
                <a:solidFill>
                  <a:srgbClr val="000000"/>
                </a:solidFill>
                <a:latin typeface="Inter Bold" pitchFamily="34" charset="0"/>
                <a:ea typeface="Inter Bold" pitchFamily="34" charset="-122"/>
                <a:cs typeface="Inter Bold" pitchFamily="34" charset="-120"/>
              </a:rPr>
              <a:t>Update Only What Changed</a:t>
            </a:r>
            <a:endParaRPr lang="en-US" sz="2200" dirty="0"/>
          </a:p>
        </p:txBody>
      </p:sp>
      <p:sp>
        <p:nvSpPr>
          <p:cNvPr id="12" name="Text 9"/>
          <p:cNvSpPr/>
          <p:nvPr/>
        </p:nvSpPr>
        <p:spPr>
          <a:xfrm>
            <a:off x="7470815" y="6205538"/>
            <a:ext cx="6365796" cy="362903"/>
          </a:xfrm>
          <a:prstGeom prst="rect">
            <a:avLst/>
          </a:prstGeom>
          <a:noFill/>
          <a:ln/>
        </p:spPr>
        <p:txBody>
          <a:bodyPr wrap="none" lIns="0" tIns="0" rIns="0" bIns="0" rtlCol="0" anchor="t"/>
          <a:lstStyle/>
          <a:p>
            <a:pPr algn="l" indent="0" marL="0">
              <a:lnSpc>
                <a:spcPts val="2850"/>
              </a:lnSpc>
              <a:buNone/>
            </a:pPr>
            <a:r>
              <a:rPr lang="en-US" sz="1750" dirty="0">
                <a:solidFill>
                  <a:srgbClr val="000000"/>
                </a:solidFill>
                <a:latin typeface="Inter" pitchFamily="34" charset="0"/>
                <a:ea typeface="Inter" pitchFamily="34" charset="-122"/>
                <a:cs typeface="Inter" pitchFamily="34" charset="-120"/>
              </a:rPr>
              <a:t>Only the different elements are committed to the native UI.</a:t>
            </a:r>
            <a:endParaRPr lang="en-US" sz="1750" dirty="0"/>
          </a:p>
        </p:txBody>
      </p:sp>
      <p:pic>
        <p:nvPicPr>
          <p:cNvPr id="13" name="Image 1" descr="preencoded.png">    </p:cNvPr>
          <p:cNvPicPr>
            <a:picLocks noChangeAspect="1"/>
          </p:cNvPicPr>
          <p:nvPr/>
        </p:nvPicPr>
        <p:blipFill>
          <a:blip r:embed="rId2"/>
          <a:stretch>
            <a:fillRect/>
          </a:stretch>
        </p:blipFill>
        <p:spPr>
          <a:xfrm>
            <a:off x="13307735" y="228600"/>
            <a:ext cx="1094065" cy="426601"/>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1404461"/>
            <a:ext cx="8253293" cy="708779"/>
          </a:xfrm>
          <a:prstGeom prst="rect">
            <a:avLst/>
          </a:prstGeom>
          <a:noFill/>
          <a:ln/>
        </p:spPr>
        <p:txBody>
          <a:bodyPr wrap="none" lIns="0" tIns="0" rIns="0" bIns="0" rtlCol="0" anchor="t"/>
          <a:lstStyle/>
          <a:p>
            <a:pPr algn="l" indent="0" marL="0">
              <a:lnSpc>
                <a:spcPts val="5550"/>
              </a:lnSpc>
              <a:buNone/>
            </a:pPr>
            <a:r>
              <a:rPr lang="en-US" sz="4450" b="1" dirty="0">
                <a:solidFill>
                  <a:srgbClr val="000000"/>
                </a:solidFill>
                <a:latin typeface="Inter Bold" pitchFamily="34" charset="0"/>
                <a:ea typeface="Inter Bold" pitchFamily="34" charset="-122"/>
                <a:cs typeface="Inter Bold" pitchFamily="34" charset="-120"/>
              </a:rPr>
              <a:t>Benefits of Using Virtual DOM</a:t>
            </a:r>
            <a:endParaRPr lang="en-US" sz="4450" dirty="0"/>
          </a:p>
        </p:txBody>
      </p:sp>
      <p:sp>
        <p:nvSpPr>
          <p:cNvPr id="3" name="Shape 1"/>
          <p:cNvSpPr/>
          <p:nvPr/>
        </p:nvSpPr>
        <p:spPr>
          <a:xfrm>
            <a:off x="793790" y="2822019"/>
            <a:ext cx="510302" cy="510302"/>
          </a:xfrm>
          <a:prstGeom prst="roundRect">
            <a:avLst>
              <a:gd name="adj" fmla="val 18669"/>
            </a:avLst>
          </a:prstGeom>
          <a:solidFill>
            <a:srgbClr val="FBE1D0"/>
          </a:solidFill>
          <a:ln w="7620">
            <a:solidFill>
              <a:srgbClr val="E1C7B6"/>
            </a:solidFill>
            <a:prstDash val="solid"/>
          </a:ln>
        </p:spPr>
      </p:sp>
      <p:sp>
        <p:nvSpPr>
          <p:cNvPr id="4" name="Text 2"/>
          <p:cNvSpPr/>
          <p:nvPr/>
        </p:nvSpPr>
        <p:spPr>
          <a:xfrm>
            <a:off x="878860" y="2864525"/>
            <a:ext cx="340162" cy="425291"/>
          </a:xfrm>
          <a:prstGeom prst="rect">
            <a:avLst/>
          </a:prstGeom>
          <a:noFill/>
          <a:ln/>
        </p:spPr>
        <p:txBody>
          <a:bodyPr wrap="none" lIns="0" tIns="0" rIns="0" bIns="0" rtlCol="0" anchor="t"/>
          <a:lstStyle/>
          <a:p>
            <a:pPr algn="ctr" indent="0" marL="0">
              <a:lnSpc>
                <a:spcPts val="2650"/>
              </a:lnSpc>
              <a:buNone/>
            </a:pPr>
            <a:r>
              <a:rPr lang="en-US" sz="2650" b="1" dirty="0">
                <a:solidFill>
                  <a:srgbClr val="000000"/>
                </a:solidFill>
                <a:latin typeface="Inter Bold" pitchFamily="34" charset="0"/>
                <a:ea typeface="Inter Bold" pitchFamily="34" charset="-122"/>
                <a:cs typeface="Inter Bold" pitchFamily="34" charset="-120"/>
              </a:rPr>
              <a:t>1</a:t>
            </a:r>
            <a:endParaRPr lang="en-US" sz="2650" dirty="0"/>
          </a:p>
        </p:txBody>
      </p:sp>
      <p:sp>
        <p:nvSpPr>
          <p:cNvPr id="5" name="Text 3"/>
          <p:cNvSpPr/>
          <p:nvPr/>
        </p:nvSpPr>
        <p:spPr>
          <a:xfrm>
            <a:off x="1530906" y="2822019"/>
            <a:ext cx="3251240" cy="354330"/>
          </a:xfrm>
          <a:prstGeom prst="rect">
            <a:avLst/>
          </a:prstGeom>
          <a:noFill/>
          <a:ln/>
        </p:spPr>
        <p:txBody>
          <a:bodyPr wrap="none" lIns="0" tIns="0" rIns="0" bIns="0" rtlCol="0" anchor="t"/>
          <a:lstStyle/>
          <a:p>
            <a:pPr algn="l" indent="0" marL="0">
              <a:lnSpc>
                <a:spcPts val="2750"/>
              </a:lnSpc>
              <a:buNone/>
            </a:pPr>
            <a:r>
              <a:rPr lang="en-US" sz="2200" b="1" dirty="0">
                <a:solidFill>
                  <a:srgbClr val="000000"/>
                </a:solidFill>
                <a:latin typeface="Inter Bold" pitchFamily="34" charset="0"/>
                <a:ea typeface="Inter Bold" pitchFamily="34" charset="-122"/>
                <a:cs typeface="Inter Bold" pitchFamily="34" charset="-120"/>
              </a:rPr>
              <a:t>Enhanced Performance</a:t>
            </a:r>
            <a:endParaRPr lang="en-US" sz="2200" dirty="0"/>
          </a:p>
        </p:txBody>
      </p:sp>
      <p:sp>
        <p:nvSpPr>
          <p:cNvPr id="6" name="Text 4"/>
          <p:cNvSpPr/>
          <p:nvPr/>
        </p:nvSpPr>
        <p:spPr>
          <a:xfrm>
            <a:off x="1530906" y="3312438"/>
            <a:ext cx="5670947" cy="1088708"/>
          </a:xfrm>
          <a:prstGeom prst="rect">
            <a:avLst/>
          </a:prstGeom>
          <a:noFill/>
          <a:ln/>
        </p:spPr>
        <p:txBody>
          <a:bodyPr wrap="square" lIns="0" tIns="0" rIns="0" bIns="0" rtlCol="0" anchor="t"/>
          <a:lstStyle/>
          <a:p>
            <a:pPr algn="l" indent="0" marL="0">
              <a:lnSpc>
                <a:spcPts val="2850"/>
              </a:lnSpc>
              <a:buNone/>
            </a:pPr>
            <a:r>
              <a:rPr lang="en-US" sz="1750" dirty="0">
                <a:solidFill>
                  <a:srgbClr val="000000"/>
                </a:solidFill>
                <a:latin typeface="Inter" pitchFamily="34" charset="0"/>
                <a:ea typeface="Inter" pitchFamily="34" charset="-122"/>
                <a:cs typeface="Inter" pitchFamily="34" charset="-120"/>
              </a:rPr>
              <a:t>Reduces direct native UI manipulation, accelerating rendering by up to 60%. This speed boost is vital for mobile devices with limited resources.</a:t>
            </a:r>
            <a:endParaRPr lang="en-US" sz="1750" dirty="0"/>
          </a:p>
        </p:txBody>
      </p:sp>
      <p:sp>
        <p:nvSpPr>
          <p:cNvPr id="7" name="Shape 5"/>
          <p:cNvSpPr/>
          <p:nvPr/>
        </p:nvSpPr>
        <p:spPr>
          <a:xfrm>
            <a:off x="7428667" y="2822019"/>
            <a:ext cx="510302" cy="510302"/>
          </a:xfrm>
          <a:prstGeom prst="roundRect">
            <a:avLst>
              <a:gd name="adj" fmla="val 18669"/>
            </a:avLst>
          </a:prstGeom>
          <a:solidFill>
            <a:srgbClr val="FBE1D0"/>
          </a:solidFill>
          <a:ln w="7620">
            <a:solidFill>
              <a:srgbClr val="E1C7B6"/>
            </a:solidFill>
            <a:prstDash val="solid"/>
          </a:ln>
        </p:spPr>
      </p:sp>
      <p:sp>
        <p:nvSpPr>
          <p:cNvPr id="8" name="Text 6"/>
          <p:cNvSpPr/>
          <p:nvPr/>
        </p:nvSpPr>
        <p:spPr>
          <a:xfrm>
            <a:off x="7513737" y="2864525"/>
            <a:ext cx="340162" cy="425291"/>
          </a:xfrm>
          <a:prstGeom prst="rect">
            <a:avLst/>
          </a:prstGeom>
          <a:noFill/>
          <a:ln/>
        </p:spPr>
        <p:txBody>
          <a:bodyPr wrap="none" lIns="0" tIns="0" rIns="0" bIns="0" rtlCol="0" anchor="t"/>
          <a:lstStyle/>
          <a:p>
            <a:pPr algn="ctr" indent="0" marL="0">
              <a:lnSpc>
                <a:spcPts val="2650"/>
              </a:lnSpc>
              <a:buNone/>
            </a:pPr>
            <a:r>
              <a:rPr lang="en-US" sz="2650" b="1" dirty="0">
                <a:solidFill>
                  <a:srgbClr val="000000"/>
                </a:solidFill>
                <a:latin typeface="Inter Bold" pitchFamily="34" charset="0"/>
                <a:ea typeface="Inter Bold" pitchFamily="34" charset="-122"/>
                <a:cs typeface="Inter Bold" pitchFamily="34" charset="-120"/>
              </a:rPr>
              <a:t>2</a:t>
            </a:r>
            <a:endParaRPr lang="en-US" sz="2650" dirty="0"/>
          </a:p>
        </p:txBody>
      </p:sp>
      <p:sp>
        <p:nvSpPr>
          <p:cNvPr id="9" name="Text 7"/>
          <p:cNvSpPr/>
          <p:nvPr/>
        </p:nvSpPr>
        <p:spPr>
          <a:xfrm>
            <a:off x="8165783" y="2822019"/>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000000"/>
                </a:solidFill>
                <a:latin typeface="Inter Bold" pitchFamily="34" charset="0"/>
                <a:ea typeface="Inter Bold" pitchFamily="34" charset="-122"/>
                <a:cs typeface="Inter Bold" pitchFamily="34" charset="-120"/>
              </a:rPr>
              <a:t>Predictable States</a:t>
            </a:r>
            <a:endParaRPr lang="en-US" sz="2200" dirty="0"/>
          </a:p>
        </p:txBody>
      </p:sp>
      <p:sp>
        <p:nvSpPr>
          <p:cNvPr id="10" name="Text 8"/>
          <p:cNvSpPr/>
          <p:nvPr/>
        </p:nvSpPr>
        <p:spPr>
          <a:xfrm>
            <a:off x="8165783" y="3312438"/>
            <a:ext cx="5670947" cy="1451610"/>
          </a:xfrm>
          <a:prstGeom prst="rect">
            <a:avLst/>
          </a:prstGeom>
          <a:noFill/>
          <a:ln/>
        </p:spPr>
        <p:txBody>
          <a:bodyPr wrap="square" lIns="0" tIns="0" rIns="0" bIns="0" rtlCol="0" anchor="t"/>
          <a:lstStyle/>
          <a:p>
            <a:pPr algn="l" indent="0" marL="0">
              <a:lnSpc>
                <a:spcPts val="2850"/>
              </a:lnSpc>
              <a:buNone/>
            </a:pPr>
            <a:r>
              <a:rPr lang="en-US" sz="1750" dirty="0">
                <a:solidFill>
                  <a:srgbClr val="000000"/>
                </a:solidFill>
                <a:latin typeface="Inter" pitchFamily="34" charset="0"/>
                <a:ea typeface="Inter" pitchFamily="34" charset="-122"/>
                <a:cs typeface="Inter" pitchFamily="34" charset="-120"/>
              </a:rPr>
              <a:t>Supports a declarative UI paradigm, making state management in complex interfaces more straightforward. Developers can confidently anticipate UI behavior after changes.</a:t>
            </a:r>
            <a:endParaRPr lang="en-US" sz="1750" dirty="0"/>
          </a:p>
        </p:txBody>
      </p:sp>
      <p:sp>
        <p:nvSpPr>
          <p:cNvPr id="11" name="Shape 9"/>
          <p:cNvSpPr/>
          <p:nvPr/>
        </p:nvSpPr>
        <p:spPr>
          <a:xfrm>
            <a:off x="793790" y="5246013"/>
            <a:ext cx="510302" cy="510302"/>
          </a:xfrm>
          <a:prstGeom prst="roundRect">
            <a:avLst>
              <a:gd name="adj" fmla="val 18669"/>
            </a:avLst>
          </a:prstGeom>
          <a:solidFill>
            <a:srgbClr val="FBE1D0"/>
          </a:solidFill>
          <a:ln w="7620">
            <a:solidFill>
              <a:srgbClr val="E1C7B6"/>
            </a:solidFill>
            <a:prstDash val="solid"/>
          </a:ln>
        </p:spPr>
      </p:sp>
      <p:sp>
        <p:nvSpPr>
          <p:cNvPr id="12" name="Text 10"/>
          <p:cNvSpPr/>
          <p:nvPr/>
        </p:nvSpPr>
        <p:spPr>
          <a:xfrm>
            <a:off x="878860" y="5288518"/>
            <a:ext cx="340162" cy="425291"/>
          </a:xfrm>
          <a:prstGeom prst="rect">
            <a:avLst/>
          </a:prstGeom>
          <a:noFill/>
          <a:ln/>
        </p:spPr>
        <p:txBody>
          <a:bodyPr wrap="none" lIns="0" tIns="0" rIns="0" bIns="0" rtlCol="0" anchor="t"/>
          <a:lstStyle/>
          <a:p>
            <a:pPr algn="ctr" indent="0" marL="0">
              <a:lnSpc>
                <a:spcPts val="2650"/>
              </a:lnSpc>
              <a:buNone/>
            </a:pPr>
            <a:r>
              <a:rPr lang="en-US" sz="2650" b="1" dirty="0">
                <a:solidFill>
                  <a:srgbClr val="000000"/>
                </a:solidFill>
                <a:latin typeface="Inter Bold" pitchFamily="34" charset="0"/>
                <a:ea typeface="Inter Bold" pitchFamily="34" charset="-122"/>
                <a:cs typeface="Inter Bold" pitchFamily="34" charset="-120"/>
              </a:rPr>
              <a:t>3</a:t>
            </a:r>
            <a:endParaRPr lang="en-US" sz="2650" dirty="0"/>
          </a:p>
        </p:txBody>
      </p:sp>
      <p:sp>
        <p:nvSpPr>
          <p:cNvPr id="13" name="Text 11"/>
          <p:cNvSpPr/>
          <p:nvPr/>
        </p:nvSpPr>
        <p:spPr>
          <a:xfrm>
            <a:off x="1530906" y="5246013"/>
            <a:ext cx="3917513" cy="354330"/>
          </a:xfrm>
          <a:prstGeom prst="rect">
            <a:avLst/>
          </a:prstGeom>
          <a:noFill/>
          <a:ln/>
        </p:spPr>
        <p:txBody>
          <a:bodyPr wrap="none" lIns="0" tIns="0" rIns="0" bIns="0" rtlCol="0" anchor="t"/>
          <a:lstStyle/>
          <a:p>
            <a:pPr algn="l" indent="0" marL="0">
              <a:lnSpc>
                <a:spcPts val="2750"/>
              </a:lnSpc>
              <a:buNone/>
            </a:pPr>
            <a:r>
              <a:rPr lang="en-US" sz="2200" b="1" dirty="0">
                <a:solidFill>
                  <a:srgbClr val="000000"/>
                </a:solidFill>
                <a:latin typeface="Inter Bold" pitchFamily="34" charset="0"/>
                <a:ea typeface="Inter Bold" pitchFamily="34" charset="-122"/>
                <a:cs typeface="Inter Bold" pitchFamily="34" charset="-120"/>
              </a:rPr>
              <a:t>Cross-Platform Consistency</a:t>
            </a:r>
            <a:endParaRPr lang="en-US" sz="2200" dirty="0"/>
          </a:p>
        </p:txBody>
      </p:sp>
      <p:sp>
        <p:nvSpPr>
          <p:cNvPr id="14" name="Text 12"/>
          <p:cNvSpPr/>
          <p:nvPr/>
        </p:nvSpPr>
        <p:spPr>
          <a:xfrm>
            <a:off x="1530906" y="5736431"/>
            <a:ext cx="5670947" cy="1088708"/>
          </a:xfrm>
          <a:prstGeom prst="rect">
            <a:avLst/>
          </a:prstGeom>
          <a:noFill/>
          <a:ln/>
        </p:spPr>
        <p:txBody>
          <a:bodyPr wrap="square" lIns="0" tIns="0" rIns="0" bIns="0" rtlCol="0" anchor="t"/>
          <a:lstStyle/>
          <a:p>
            <a:pPr algn="l" indent="0" marL="0">
              <a:lnSpc>
                <a:spcPts val="2850"/>
              </a:lnSpc>
              <a:buNone/>
            </a:pPr>
            <a:r>
              <a:rPr lang="en-US" sz="1750" dirty="0">
                <a:solidFill>
                  <a:srgbClr val="000000"/>
                </a:solidFill>
                <a:latin typeface="Inter" pitchFamily="34" charset="0"/>
                <a:ea typeface="Inter" pitchFamily="34" charset="-122"/>
                <a:cs typeface="Inter" pitchFamily="34" charset="-120"/>
              </a:rPr>
              <a:t>Delivers uniform interface behavior on both iOS and Android, minimizing bugs and creating a seamless user experience.</a:t>
            </a:r>
            <a:endParaRPr lang="en-US" sz="1750" dirty="0"/>
          </a:p>
        </p:txBody>
      </p:sp>
      <p:sp>
        <p:nvSpPr>
          <p:cNvPr id="15" name="Shape 13"/>
          <p:cNvSpPr/>
          <p:nvPr/>
        </p:nvSpPr>
        <p:spPr>
          <a:xfrm>
            <a:off x="7428667" y="5246013"/>
            <a:ext cx="510302" cy="510302"/>
          </a:xfrm>
          <a:prstGeom prst="roundRect">
            <a:avLst>
              <a:gd name="adj" fmla="val 18669"/>
            </a:avLst>
          </a:prstGeom>
          <a:solidFill>
            <a:srgbClr val="FBE1D0"/>
          </a:solidFill>
          <a:ln w="7620">
            <a:solidFill>
              <a:srgbClr val="E1C7B6"/>
            </a:solidFill>
            <a:prstDash val="solid"/>
          </a:ln>
        </p:spPr>
      </p:sp>
      <p:sp>
        <p:nvSpPr>
          <p:cNvPr id="16" name="Text 14"/>
          <p:cNvSpPr/>
          <p:nvPr/>
        </p:nvSpPr>
        <p:spPr>
          <a:xfrm>
            <a:off x="7513737" y="5288518"/>
            <a:ext cx="340162" cy="425291"/>
          </a:xfrm>
          <a:prstGeom prst="rect">
            <a:avLst/>
          </a:prstGeom>
          <a:noFill/>
          <a:ln/>
        </p:spPr>
        <p:txBody>
          <a:bodyPr wrap="none" lIns="0" tIns="0" rIns="0" bIns="0" rtlCol="0" anchor="t"/>
          <a:lstStyle/>
          <a:p>
            <a:pPr algn="ctr" indent="0" marL="0">
              <a:lnSpc>
                <a:spcPts val="2650"/>
              </a:lnSpc>
              <a:buNone/>
            </a:pPr>
            <a:r>
              <a:rPr lang="en-US" sz="2650" b="1" dirty="0">
                <a:solidFill>
                  <a:srgbClr val="000000"/>
                </a:solidFill>
                <a:latin typeface="Inter Bold" pitchFamily="34" charset="0"/>
                <a:ea typeface="Inter Bold" pitchFamily="34" charset="-122"/>
                <a:cs typeface="Inter Bold" pitchFamily="34" charset="-120"/>
              </a:rPr>
              <a:t>4</a:t>
            </a:r>
            <a:endParaRPr lang="en-US" sz="2650" dirty="0"/>
          </a:p>
        </p:txBody>
      </p:sp>
      <p:sp>
        <p:nvSpPr>
          <p:cNvPr id="17" name="Text 15"/>
          <p:cNvSpPr/>
          <p:nvPr/>
        </p:nvSpPr>
        <p:spPr>
          <a:xfrm>
            <a:off x="8165783" y="5246013"/>
            <a:ext cx="3040618" cy="354330"/>
          </a:xfrm>
          <a:prstGeom prst="rect">
            <a:avLst/>
          </a:prstGeom>
          <a:noFill/>
          <a:ln/>
        </p:spPr>
        <p:txBody>
          <a:bodyPr wrap="none" lIns="0" tIns="0" rIns="0" bIns="0" rtlCol="0" anchor="t"/>
          <a:lstStyle/>
          <a:p>
            <a:pPr algn="l" indent="0" marL="0">
              <a:lnSpc>
                <a:spcPts val="2750"/>
              </a:lnSpc>
              <a:buNone/>
            </a:pPr>
            <a:r>
              <a:rPr lang="en-US" sz="2200" b="1" dirty="0">
                <a:solidFill>
                  <a:srgbClr val="000000"/>
                </a:solidFill>
                <a:latin typeface="Inter Bold" pitchFamily="34" charset="0"/>
                <a:ea typeface="Inter Bold" pitchFamily="34" charset="-122"/>
                <a:cs typeface="Inter Bold" pitchFamily="34" charset="-120"/>
              </a:rPr>
              <a:t>Developer Experience</a:t>
            </a:r>
            <a:endParaRPr lang="en-US" sz="2200" dirty="0"/>
          </a:p>
        </p:txBody>
      </p:sp>
      <p:sp>
        <p:nvSpPr>
          <p:cNvPr id="18" name="Text 16"/>
          <p:cNvSpPr/>
          <p:nvPr/>
        </p:nvSpPr>
        <p:spPr>
          <a:xfrm>
            <a:off x="8165783" y="5736431"/>
            <a:ext cx="5670947" cy="1088708"/>
          </a:xfrm>
          <a:prstGeom prst="rect">
            <a:avLst/>
          </a:prstGeom>
          <a:noFill/>
          <a:ln/>
        </p:spPr>
        <p:txBody>
          <a:bodyPr wrap="square" lIns="0" tIns="0" rIns="0" bIns="0" rtlCol="0" anchor="t"/>
          <a:lstStyle/>
          <a:p>
            <a:pPr algn="l" indent="0" marL="0">
              <a:lnSpc>
                <a:spcPts val="2850"/>
              </a:lnSpc>
              <a:buNone/>
            </a:pPr>
            <a:r>
              <a:rPr lang="en-US" sz="1750" dirty="0">
                <a:solidFill>
                  <a:srgbClr val="000000"/>
                </a:solidFill>
                <a:latin typeface="Inter" pitchFamily="34" charset="0"/>
                <a:ea typeface="Inter" pitchFamily="34" charset="-122"/>
                <a:cs typeface="Inter" pitchFamily="34" charset="-120"/>
              </a:rPr>
              <a:t>Streamlines debugging and offers better control over component lifecycles, making development and maintenance simpler and more efficient.</a:t>
            </a:r>
            <a:endParaRPr lang="en-US" sz="1750" dirty="0"/>
          </a:p>
        </p:txBody>
      </p:sp>
      <p:pic>
        <p:nvPicPr>
          <p:cNvPr id="19" name="Image 0" descr="preencoded.png">    </p:cNvPr>
          <p:cNvPicPr>
            <a:picLocks noChangeAspect="1"/>
          </p:cNvPicPr>
          <p:nvPr/>
        </p:nvPicPr>
        <p:blipFill>
          <a:blip r:embed="rId1"/>
          <a:stretch>
            <a:fillRect/>
          </a:stretch>
        </p:blipFill>
        <p:spPr>
          <a:xfrm>
            <a:off x="13307735" y="228600"/>
            <a:ext cx="1094065" cy="426601"/>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38172"/>
          </a:xfrm>
          <a:prstGeom prst="rect">
            <a:avLst/>
          </a:prstGeom>
        </p:spPr>
      </p:pic>
      <p:pic>
        <p:nvPicPr>
          <p:cNvPr id="3" name="Image 1" descr="preencoded.png">    </p:cNvPr>
          <p:cNvPicPr>
            <a:picLocks noChangeAspect="1"/>
          </p:cNvPicPr>
          <p:nvPr/>
        </p:nvPicPr>
        <p:blipFill>
          <a:blip r:embed="rId2"/>
          <a:stretch>
            <a:fillRect/>
          </a:stretch>
        </p:blipFill>
        <p:spPr>
          <a:xfrm>
            <a:off x="9405818" y="2282904"/>
            <a:ext cx="4962644" cy="3672364"/>
          </a:xfrm>
          <a:prstGeom prst="rect">
            <a:avLst/>
          </a:prstGeom>
        </p:spPr>
      </p:pic>
      <p:sp>
        <p:nvSpPr>
          <p:cNvPr id="4" name="Text 0"/>
          <p:cNvSpPr/>
          <p:nvPr/>
        </p:nvSpPr>
        <p:spPr>
          <a:xfrm>
            <a:off x="733068" y="576024"/>
            <a:ext cx="7677864" cy="1308973"/>
          </a:xfrm>
          <a:prstGeom prst="rect">
            <a:avLst/>
          </a:prstGeom>
          <a:noFill/>
          <a:ln/>
        </p:spPr>
        <p:txBody>
          <a:bodyPr wrap="square" lIns="0" tIns="0" rIns="0" bIns="0" rtlCol="0" anchor="t"/>
          <a:lstStyle/>
          <a:p>
            <a:pPr algn="l" indent="0" marL="0">
              <a:lnSpc>
                <a:spcPts val="5150"/>
              </a:lnSpc>
              <a:buNone/>
            </a:pPr>
            <a:r>
              <a:rPr lang="en-US" sz="4100" b="1" dirty="0">
                <a:solidFill>
                  <a:srgbClr val="000000"/>
                </a:solidFill>
                <a:latin typeface="Inter Bold" pitchFamily="34" charset="0"/>
                <a:ea typeface="Inter Bold" pitchFamily="34" charset="-122"/>
                <a:cs typeface="Inter Bold" pitchFamily="34" charset="-120"/>
              </a:rPr>
              <a:t>Virtual DOM in Action: Example Code</a:t>
            </a:r>
            <a:endParaRPr lang="en-US" sz="4100" dirty="0"/>
          </a:p>
        </p:txBody>
      </p:sp>
      <p:sp>
        <p:nvSpPr>
          <p:cNvPr id="5" name="Text 1"/>
          <p:cNvSpPr/>
          <p:nvPr/>
        </p:nvSpPr>
        <p:spPr>
          <a:xfrm>
            <a:off x="733068" y="2199203"/>
            <a:ext cx="7677864" cy="2345293"/>
          </a:xfrm>
          <a:prstGeom prst="rect">
            <a:avLst/>
          </a:prstGeom>
          <a:noFill/>
          <a:ln/>
        </p:spPr>
        <p:txBody>
          <a:bodyPr wrap="square" lIns="0" tIns="0" rIns="0" bIns="0" rtlCol="0" anchor="t"/>
          <a:lstStyle/>
          <a:p>
            <a:pPr algn="l" indent="0" marL="0">
              <a:lnSpc>
                <a:spcPts val="2600"/>
              </a:lnSpc>
              <a:buNone/>
            </a:pPr>
            <a:r>
              <a:rPr lang="en-US" sz="1600" dirty="0">
                <a:solidFill>
                  <a:srgbClr val="000000"/>
                </a:solidFill>
                <a:latin typeface="Inter" pitchFamily="34" charset="0"/>
                <a:ea typeface="Inter" pitchFamily="34" charset="-122"/>
                <a:cs typeface="Inter" pitchFamily="34" charset="-120"/>
              </a:rPr>
              <a:t>Suppose you have created a simple counter in React Native using a &lt;View&gt; as the container, a &lt;Text&gt; component to display the current count, and a &lt;Button&gt; that increments the count when selected. When you click the button, the setCount function updates the count state, causing the component to re-render and display the new count value in the &lt;Text&gt; component. This process creates an interactive interface where the displayed number increases each time you select the button.</a:t>
            </a:r>
            <a:endParaRPr lang="en-US" sz="1600" dirty="0"/>
          </a:p>
        </p:txBody>
      </p:sp>
      <p:pic>
        <p:nvPicPr>
          <p:cNvPr id="6" name="Image 2" descr="preencoded.png">    </p:cNvPr>
          <p:cNvPicPr>
            <a:picLocks noChangeAspect="1"/>
          </p:cNvPicPr>
          <p:nvPr/>
        </p:nvPicPr>
        <p:blipFill>
          <a:blip r:embed="rId3"/>
          <a:stretch>
            <a:fillRect/>
          </a:stretch>
        </p:blipFill>
        <p:spPr>
          <a:xfrm>
            <a:off x="733068" y="4780121"/>
            <a:ext cx="7677864" cy="971193"/>
          </a:xfrm>
          <a:prstGeom prst="rect">
            <a:avLst/>
          </a:prstGeom>
        </p:spPr>
      </p:pic>
      <p:sp>
        <p:nvSpPr>
          <p:cNvPr id="7" name="Text 2"/>
          <p:cNvSpPr/>
          <p:nvPr/>
        </p:nvSpPr>
        <p:spPr>
          <a:xfrm>
            <a:off x="733068" y="5986939"/>
            <a:ext cx="7677864" cy="1675209"/>
          </a:xfrm>
          <a:prstGeom prst="rect">
            <a:avLst/>
          </a:prstGeom>
          <a:noFill/>
          <a:ln/>
        </p:spPr>
        <p:txBody>
          <a:bodyPr wrap="square" lIns="0" tIns="0" rIns="0" bIns="0" rtlCol="0" anchor="t"/>
          <a:lstStyle/>
          <a:p>
            <a:pPr algn="l" indent="0" marL="0">
              <a:lnSpc>
                <a:spcPts val="2600"/>
              </a:lnSpc>
              <a:buNone/>
            </a:pPr>
            <a:r>
              <a:rPr lang="en-US" sz="1600" dirty="0">
                <a:solidFill>
                  <a:srgbClr val="000000"/>
                </a:solidFill>
                <a:latin typeface="Inter" pitchFamily="34" charset="0"/>
                <a:ea typeface="Inter" pitchFamily="34" charset="-122"/>
                <a:cs typeface="Inter" pitchFamily="34" charset="-120"/>
              </a:rPr>
              <a:t>Now, let's create a virtual DOM for the above code. Suppose the count variable currently has a value of "1." When the user clicks the button, it will increment the value of the count by "2." This change will be compared with the previous version of the virtual DOM, and then the necessary updates will be applied to the real DOM.</a:t>
            </a:r>
            <a:endParaRPr lang="en-US" sz="16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85000"/>
            </a:srgbClr>
          </a:solidFill>
          <a:ln/>
        </p:spPr>
      </p:sp>
      <p:sp>
        <p:nvSpPr>
          <p:cNvPr id="4" name="Text 1"/>
          <p:cNvSpPr/>
          <p:nvPr/>
        </p:nvSpPr>
        <p:spPr>
          <a:xfrm>
            <a:off x="793790" y="2585323"/>
            <a:ext cx="8083867" cy="708779"/>
          </a:xfrm>
          <a:prstGeom prst="rect">
            <a:avLst/>
          </a:prstGeom>
          <a:noFill/>
          <a:ln/>
        </p:spPr>
        <p:txBody>
          <a:bodyPr wrap="none" lIns="0" tIns="0" rIns="0" bIns="0" rtlCol="0" anchor="t"/>
          <a:lstStyle/>
          <a:p>
            <a:pPr algn="l" indent="0" marL="0">
              <a:lnSpc>
                <a:spcPts val="5550"/>
              </a:lnSpc>
              <a:buNone/>
            </a:pPr>
            <a:r>
              <a:rPr lang="en-US" sz="4450" b="1" dirty="0">
                <a:solidFill>
                  <a:srgbClr val="000000"/>
                </a:solidFill>
                <a:latin typeface="Inter Bold" pitchFamily="34" charset="0"/>
                <a:ea typeface="Inter Bold" pitchFamily="34" charset="-122"/>
                <a:cs typeface="Inter Bold" pitchFamily="34" charset="-120"/>
              </a:rPr>
              <a:t>Conclusion &amp; Key Takeaways</a:t>
            </a:r>
            <a:endParaRPr lang="en-US" sz="4450" dirty="0"/>
          </a:p>
        </p:txBody>
      </p:sp>
      <p:pic>
        <p:nvPicPr>
          <p:cNvPr id="5" name="Image 1" descr="preencoded.png">    </p:cNvPr>
          <p:cNvPicPr>
            <a:picLocks noChangeAspect="1"/>
          </p:cNvPicPr>
          <p:nvPr/>
        </p:nvPicPr>
        <p:blipFill>
          <a:blip r:embed="rId2"/>
          <a:stretch>
            <a:fillRect/>
          </a:stretch>
        </p:blipFill>
        <p:spPr>
          <a:xfrm>
            <a:off x="793790" y="3634264"/>
            <a:ext cx="566976" cy="566976"/>
          </a:xfrm>
          <a:prstGeom prst="rect">
            <a:avLst/>
          </a:prstGeom>
        </p:spPr>
      </p:pic>
      <p:sp>
        <p:nvSpPr>
          <p:cNvPr id="6" name="Text 2"/>
          <p:cNvSpPr/>
          <p:nvPr/>
        </p:nvSpPr>
        <p:spPr>
          <a:xfrm>
            <a:off x="793790" y="4428053"/>
            <a:ext cx="3063121" cy="354330"/>
          </a:xfrm>
          <a:prstGeom prst="rect">
            <a:avLst/>
          </a:prstGeom>
          <a:noFill/>
          <a:ln/>
        </p:spPr>
        <p:txBody>
          <a:bodyPr wrap="none" lIns="0" tIns="0" rIns="0" bIns="0" rtlCol="0" anchor="t"/>
          <a:lstStyle/>
          <a:p>
            <a:pPr algn="l" indent="0" marL="0">
              <a:lnSpc>
                <a:spcPts val="2750"/>
              </a:lnSpc>
              <a:buNone/>
            </a:pPr>
            <a:r>
              <a:rPr lang="en-US" sz="2200" b="1" dirty="0">
                <a:solidFill>
                  <a:srgbClr val="000000"/>
                </a:solidFill>
                <a:latin typeface="Inter Bold" pitchFamily="34" charset="0"/>
                <a:ea typeface="Inter Bold" pitchFamily="34" charset="-122"/>
                <a:cs typeface="Inter Bold" pitchFamily="34" charset="-120"/>
              </a:rPr>
              <a:t>Superior Performance</a:t>
            </a:r>
            <a:endParaRPr lang="en-US" sz="2200" dirty="0"/>
          </a:p>
        </p:txBody>
      </p:sp>
      <p:sp>
        <p:nvSpPr>
          <p:cNvPr id="7" name="Text 3"/>
          <p:cNvSpPr/>
          <p:nvPr/>
        </p:nvSpPr>
        <p:spPr>
          <a:xfrm>
            <a:off x="793790" y="4918472"/>
            <a:ext cx="4120753" cy="725805"/>
          </a:xfrm>
          <a:prstGeom prst="rect">
            <a:avLst/>
          </a:prstGeom>
          <a:noFill/>
          <a:ln/>
        </p:spPr>
        <p:txBody>
          <a:bodyPr wrap="square" lIns="0" tIns="0" rIns="0" bIns="0" rtlCol="0" anchor="t"/>
          <a:lstStyle/>
          <a:p>
            <a:pPr algn="l" indent="0" marL="0">
              <a:lnSpc>
                <a:spcPts val="2850"/>
              </a:lnSpc>
              <a:buNone/>
            </a:pPr>
            <a:r>
              <a:rPr lang="en-US" sz="1750" dirty="0">
                <a:solidFill>
                  <a:srgbClr val="000000"/>
                </a:solidFill>
                <a:latin typeface="Inter" pitchFamily="34" charset="0"/>
                <a:ea typeface="Inter" pitchFamily="34" charset="-122"/>
                <a:cs typeface="Inter" pitchFamily="34" charset="-120"/>
              </a:rPr>
              <a:t>Powers smooth, native-feeling applications</a:t>
            </a:r>
            <a:endParaRPr lang="en-US" sz="1750" dirty="0"/>
          </a:p>
        </p:txBody>
      </p:sp>
      <p:pic>
        <p:nvPicPr>
          <p:cNvPr id="8" name="Image 2" descr="preencoded.png">    </p:cNvPr>
          <p:cNvPicPr>
            <a:picLocks noChangeAspect="1"/>
          </p:cNvPicPr>
          <p:nvPr/>
        </p:nvPicPr>
        <p:blipFill>
          <a:blip r:embed="rId3"/>
          <a:stretch>
            <a:fillRect/>
          </a:stretch>
        </p:blipFill>
        <p:spPr>
          <a:xfrm>
            <a:off x="5254704" y="3634264"/>
            <a:ext cx="566976" cy="566976"/>
          </a:xfrm>
          <a:prstGeom prst="rect">
            <a:avLst/>
          </a:prstGeom>
        </p:spPr>
      </p:pic>
      <p:sp>
        <p:nvSpPr>
          <p:cNvPr id="9" name="Text 4"/>
          <p:cNvSpPr/>
          <p:nvPr/>
        </p:nvSpPr>
        <p:spPr>
          <a:xfrm>
            <a:off x="5254704" y="4428053"/>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000000"/>
                </a:solidFill>
                <a:latin typeface="Inter Bold" pitchFamily="34" charset="0"/>
                <a:ea typeface="Inter Bold" pitchFamily="34" charset="-122"/>
                <a:cs typeface="Inter Bold" pitchFamily="34" charset="-120"/>
              </a:rPr>
              <a:t>Code Efficiency</a:t>
            </a:r>
            <a:endParaRPr lang="en-US" sz="2200" dirty="0"/>
          </a:p>
        </p:txBody>
      </p:sp>
      <p:sp>
        <p:nvSpPr>
          <p:cNvPr id="10" name="Text 5"/>
          <p:cNvSpPr/>
          <p:nvPr/>
        </p:nvSpPr>
        <p:spPr>
          <a:xfrm>
            <a:off x="5254704" y="4918472"/>
            <a:ext cx="4120872" cy="725805"/>
          </a:xfrm>
          <a:prstGeom prst="rect">
            <a:avLst/>
          </a:prstGeom>
          <a:noFill/>
          <a:ln/>
        </p:spPr>
        <p:txBody>
          <a:bodyPr wrap="square" lIns="0" tIns="0" rIns="0" bIns="0" rtlCol="0" anchor="t"/>
          <a:lstStyle/>
          <a:p>
            <a:pPr algn="l" indent="0" marL="0">
              <a:lnSpc>
                <a:spcPts val="2850"/>
              </a:lnSpc>
              <a:buNone/>
            </a:pPr>
            <a:r>
              <a:rPr lang="en-US" sz="1750" dirty="0">
                <a:solidFill>
                  <a:srgbClr val="000000"/>
                </a:solidFill>
                <a:latin typeface="Inter" pitchFamily="34" charset="0"/>
                <a:ea typeface="Inter" pitchFamily="34" charset="-122"/>
                <a:cs typeface="Inter" pitchFamily="34" charset="-120"/>
              </a:rPr>
              <a:t>Enables high-quality apps with less code</a:t>
            </a:r>
            <a:endParaRPr lang="en-US" sz="1750" dirty="0"/>
          </a:p>
        </p:txBody>
      </p:sp>
      <p:sp>
        <p:nvSpPr>
          <p:cNvPr id="11" name="Shape 6"/>
          <p:cNvSpPr/>
          <p:nvPr/>
        </p:nvSpPr>
        <p:spPr>
          <a:xfrm>
            <a:off x="9744075" y="3622953"/>
            <a:ext cx="510183" cy="589598"/>
          </a:xfrm>
          <a:prstGeom prst="roundRect">
            <a:avLst>
              <a:gd name="adj" fmla="val 10754"/>
            </a:avLst>
          </a:prstGeom>
          <a:solidFill>
            <a:srgbClr val="E6E6E7"/>
          </a:solidFill>
          <a:ln/>
        </p:spPr>
      </p:sp>
      <p:pic>
        <p:nvPicPr>
          <p:cNvPr id="12" name="Image 3" descr="preencoded.png">    </p:cNvPr>
          <p:cNvPicPr>
            <a:picLocks noChangeAspect="1"/>
          </p:cNvPicPr>
          <p:nvPr/>
        </p:nvPicPr>
        <p:blipFill>
          <a:blip r:embed="rId4"/>
          <a:stretch>
            <a:fillRect/>
          </a:stretch>
        </p:blipFill>
        <p:spPr>
          <a:xfrm>
            <a:off x="9715738" y="3634264"/>
            <a:ext cx="566976" cy="566976"/>
          </a:xfrm>
          <a:prstGeom prst="rect">
            <a:avLst/>
          </a:prstGeom>
        </p:spPr>
      </p:pic>
      <p:sp>
        <p:nvSpPr>
          <p:cNvPr id="13" name="Text 7"/>
          <p:cNvSpPr/>
          <p:nvPr/>
        </p:nvSpPr>
        <p:spPr>
          <a:xfrm>
            <a:off x="9715738" y="4428053"/>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000000"/>
                </a:solidFill>
                <a:latin typeface="Inter Bold" pitchFamily="34" charset="0"/>
                <a:ea typeface="Inter Bold" pitchFamily="34" charset="-122"/>
                <a:cs typeface="Inter Bold" pitchFamily="34" charset="-120"/>
              </a:rPr>
              <a:t>Solid Foundation</a:t>
            </a:r>
            <a:endParaRPr lang="en-US" sz="2200" dirty="0"/>
          </a:p>
        </p:txBody>
      </p:sp>
      <p:sp>
        <p:nvSpPr>
          <p:cNvPr id="14" name="Text 8"/>
          <p:cNvSpPr/>
          <p:nvPr/>
        </p:nvSpPr>
        <p:spPr>
          <a:xfrm>
            <a:off x="9715738" y="4918472"/>
            <a:ext cx="4120753" cy="725805"/>
          </a:xfrm>
          <a:prstGeom prst="rect">
            <a:avLst/>
          </a:prstGeom>
          <a:noFill/>
          <a:ln/>
        </p:spPr>
        <p:txBody>
          <a:bodyPr wrap="square" lIns="0" tIns="0" rIns="0" bIns="0" rtlCol="0" anchor="t"/>
          <a:lstStyle/>
          <a:p>
            <a:pPr algn="l" indent="0" marL="0">
              <a:lnSpc>
                <a:spcPts val="2850"/>
              </a:lnSpc>
              <a:buNone/>
            </a:pPr>
            <a:r>
              <a:rPr lang="en-US" sz="1750" dirty="0">
                <a:solidFill>
                  <a:srgbClr val="000000"/>
                </a:solidFill>
                <a:latin typeface="Inter" pitchFamily="34" charset="0"/>
                <a:ea typeface="Inter" pitchFamily="34" charset="-122"/>
                <a:cs typeface="Inter" pitchFamily="34" charset="-120"/>
              </a:rPr>
              <a:t>Supports scalable, maintainable mobile UIs</a:t>
            </a:r>
            <a:endParaRPr lang="en-US" sz="1750" dirty="0"/>
          </a:p>
        </p:txBody>
      </p:sp>
      <p:pic>
        <p:nvPicPr>
          <p:cNvPr id="15" name="Image 4" descr="preencoded.png">    </p:cNvPr>
          <p:cNvPicPr>
            <a:picLocks noChangeAspect="1"/>
          </p:cNvPicPr>
          <p:nvPr/>
        </p:nvPicPr>
        <p:blipFill>
          <a:blip r:embed="rId5"/>
          <a:stretch>
            <a:fillRect/>
          </a:stretch>
        </p:blipFill>
        <p:spPr>
          <a:xfrm>
            <a:off x="13307735" y="228600"/>
            <a:ext cx="1094065" cy="426601"/>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7</Slides>
  <Notes>7</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7</vt:i4>
      </vt:variant>
    </vt:vector>
  </HeadingPairs>
  <TitlesOfParts>
    <vt:vector size="10" baseType="lpstr">
      <vt:lpstr>Arial</vt:lpstr>
      <vt:lpstr>Calibri</vt:lpstr>
      <vt:lpstr>Office Theme</vt:lpstr>
      <vt:lpstr>Slide 1</vt:lpstr>
      <vt:lpstr>Slide 2</vt:lpstr>
      <vt:lpstr>Slide 3</vt:lpstr>
      <vt:lpstr>Slide 4</vt:lpstr>
      <vt:lpstr>Slide 5</vt:lpstr>
      <vt:lpstr>Slide 6</vt:lpstr>
      <vt:lpstr>Slide 7</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2025-04-23T09:13:43Z</dcterms:created>
  <dcterms:modified xsi:type="dcterms:W3CDTF">2025-04-23T09:13:43Z</dcterms:modified>
</cp:coreProperties>
</file>